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67" r:id="rId3"/>
    <p:sldId id="268" r:id="rId4"/>
    <p:sldId id="262" r:id="rId5"/>
    <p:sldId id="264" r:id="rId6"/>
    <p:sldId id="266" r:id="rId7"/>
    <p:sldId id="269" r:id="rId8"/>
    <p:sldId id="263" r:id="rId9"/>
    <p:sldId id="270" r:id="rId10"/>
    <p:sldId id="271" r:id="rId11"/>
    <p:sldId id="276" r:id="rId12"/>
    <p:sldId id="274" r:id="rId13"/>
    <p:sldId id="272" r:id="rId14"/>
    <p:sldId id="273" r:id="rId15"/>
    <p:sldId id="275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uest User Account" initials="GUA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200" autoAdjust="0"/>
    <p:restoredTop sz="94668" autoAdjust="0"/>
  </p:normalViewPr>
  <p:slideViewPr>
    <p:cSldViewPr snapToGrid="0">
      <p:cViewPr varScale="1">
        <p:scale>
          <a:sx n="107" d="100"/>
          <a:sy n="107" d="100"/>
        </p:scale>
        <p:origin x="534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955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50" d="100"/>
        <a:sy n="150" d="100"/>
      </p:scale>
      <p:origin x="0" y="-277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439E69-1106-4893-BEC4-3F7667FCFD6E}" type="datetimeFigureOut">
              <a:rPr lang="en-US" smtClean="0"/>
              <a:t>9/11/2017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DA6FF1-1FF1-42BE-BC3B-6B41FC2A6D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1853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All members verified their membership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EF07BB-480F-4ACB-B920-57F15F44488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55865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>
            <a:normAutofit/>
          </a:bodyPr>
          <a:lstStyle>
            <a:lvl1pPr algn="ctr">
              <a:defRPr sz="44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D115C-7C7E-47A0-B651-5907128B8432}" type="datetimeFigureOut">
              <a:rPr lang="en-US" smtClean="0"/>
              <a:t>9/11/2017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94AE4-F01B-466A-B6D9-CBB21216D2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4553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D115C-7C7E-47A0-B651-5907128B8432}" type="datetimeFigureOut">
              <a:rPr lang="en-US" smtClean="0"/>
              <a:t>9/11/2017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94AE4-F01B-466A-B6D9-CBB21216D2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4233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D115C-7C7E-47A0-B651-5907128B8432}" type="datetimeFigureOut">
              <a:rPr lang="en-US" smtClean="0"/>
              <a:t>9/11/2017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94AE4-F01B-466A-B6D9-CBB21216D2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3770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D115C-7C7E-47A0-B651-5907128B8432}" type="datetimeFigureOut">
              <a:rPr lang="en-US" smtClean="0"/>
              <a:t>9/11/2017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94AE4-F01B-466A-B6D9-CBB21216D2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9237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D115C-7C7E-47A0-B651-5907128B8432}" type="datetimeFigureOut">
              <a:rPr lang="en-US" smtClean="0"/>
              <a:t>9/11/2017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94AE4-F01B-466A-B6D9-CBB21216D2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6164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D115C-7C7E-47A0-B651-5907128B8432}" type="datetimeFigureOut">
              <a:rPr lang="en-US" smtClean="0"/>
              <a:t>9/11/2017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94AE4-F01B-466A-B6D9-CBB21216D2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0032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D115C-7C7E-47A0-B651-5907128B8432}" type="datetimeFigureOut">
              <a:rPr lang="en-US" smtClean="0"/>
              <a:t>9/11/2017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94AE4-F01B-466A-B6D9-CBB21216D2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3644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D115C-7C7E-47A0-B651-5907128B8432}" type="datetimeFigureOut">
              <a:rPr lang="en-US" smtClean="0"/>
              <a:t>9/11/2017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94AE4-F01B-466A-B6D9-CBB21216D2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9447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D115C-7C7E-47A0-B651-5907128B8432}" type="datetimeFigureOut">
              <a:rPr lang="en-US" smtClean="0"/>
              <a:t>9/11/2017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94AE4-F01B-466A-B6D9-CBB21216D2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7635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D115C-7C7E-47A0-B651-5907128B8432}" type="datetimeFigureOut">
              <a:rPr lang="en-US" smtClean="0"/>
              <a:t>9/11/2017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94AE4-F01B-466A-B6D9-CBB21216D2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17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D115C-7C7E-47A0-B651-5907128B8432}" type="datetimeFigureOut">
              <a:rPr lang="en-US" smtClean="0"/>
              <a:t>9/11/2017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94AE4-F01B-466A-B6D9-CBB21216D2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6942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5D115C-7C7E-47A0-B651-5907128B8432}" type="datetimeFigureOut">
              <a:rPr lang="en-US" smtClean="0"/>
              <a:t>9/11/2017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894AE4-F01B-466A-B6D9-CBB21216D2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1614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latin typeface="+mn-lt"/>
              </a:rPr>
              <a:t>ESH </a:t>
            </a:r>
            <a:r>
              <a:rPr lang="en-US" b="1" dirty="0" smtClean="0">
                <a:latin typeface="+mn-lt"/>
              </a:rPr>
              <a:t>Committee</a:t>
            </a:r>
            <a:r>
              <a:rPr lang="en-US" b="1" dirty="0" smtClean="0">
                <a:latin typeface="+mn-lt"/>
              </a:rPr>
              <a:t/>
            </a:r>
            <a:br>
              <a:rPr lang="en-US" b="1" dirty="0" smtClean="0">
                <a:latin typeface="+mn-lt"/>
              </a:rPr>
            </a:br>
            <a:endParaRPr lang="en-US" sz="2700" b="1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7"/>
            <a:ext cx="6858000" cy="2305703"/>
          </a:xfrm>
        </p:spPr>
        <p:txBody>
          <a:bodyPr>
            <a:normAutofit/>
          </a:bodyPr>
          <a:lstStyle/>
          <a:p>
            <a:r>
              <a:rPr lang="en-US" dirty="0" smtClean="0"/>
              <a:t>Tom </a:t>
            </a:r>
            <a:r>
              <a:rPr lang="en-US" dirty="0" err="1" smtClean="0"/>
              <a:t>Lastoskie</a:t>
            </a:r>
            <a:endParaRPr lang="en-US" dirty="0" smtClean="0"/>
          </a:p>
          <a:p>
            <a:r>
              <a:rPr lang="en-US" dirty="0" smtClean="0"/>
              <a:t>Chair</a:t>
            </a:r>
          </a:p>
          <a:p>
            <a:r>
              <a:rPr lang="en-US" dirty="0"/>
              <a:t>Jack Galuardi </a:t>
            </a:r>
            <a:endParaRPr lang="en-US" dirty="0" smtClean="0"/>
          </a:p>
          <a:p>
            <a:r>
              <a:rPr lang="en-US" dirty="0" smtClean="0"/>
              <a:t>Vice </a:t>
            </a:r>
            <a:r>
              <a:rPr lang="en-US" dirty="0"/>
              <a:t>Chair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95523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372533"/>
            <a:ext cx="7886700" cy="5804430"/>
          </a:xfrm>
        </p:spPr>
        <p:txBody>
          <a:bodyPr anchor="ctr"/>
          <a:lstStyle/>
          <a:p>
            <a:pPr marL="457200" lvl="1" indent="0">
              <a:buNone/>
            </a:pPr>
            <a:endParaRPr lang="en-US" dirty="0" smtClean="0"/>
          </a:p>
          <a:p>
            <a:pPr marL="914400" lvl="2" indent="0" algn="ctr">
              <a:buNone/>
            </a:pPr>
            <a:r>
              <a:rPr lang="en-US" sz="3600" b="1" dirty="0" smtClean="0"/>
              <a:t>3. How </a:t>
            </a:r>
            <a:r>
              <a:rPr lang="en-US" sz="3600" b="1" dirty="0"/>
              <a:t>to Codify These Changes?</a:t>
            </a:r>
          </a:p>
          <a:p>
            <a:pPr marL="914400" lvl="2" indent="0" algn="ctr">
              <a:buNone/>
            </a:pPr>
            <a:endParaRPr lang="en-US" dirty="0" smtClean="0"/>
          </a:p>
          <a:p>
            <a:pPr marL="1428750" lvl="2" indent="-514350">
              <a:buFont typeface="+mj-lt"/>
              <a:buAutoNum type="alphaUcPeriod"/>
            </a:pPr>
            <a:r>
              <a:rPr lang="en-US" sz="3200" dirty="0" smtClean="0"/>
              <a:t>Add/Update Criteria</a:t>
            </a:r>
          </a:p>
          <a:p>
            <a:pPr marL="1428750" lvl="2" indent="-514350">
              <a:buFont typeface="+mj-lt"/>
              <a:buAutoNum type="alphaUcPeriod"/>
            </a:pPr>
            <a:r>
              <a:rPr lang="en-US" sz="3200" dirty="0" smtClean="0"/>
              <a:t>Update ‘MRL Users Guide’ to Reflect Changes to Criteria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94AE4-F01B-466A-B6D9-CBB21216D2B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1324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372533"/>
            <a:ext cx="8031256" cy="5804430"/>
          </a:xfrm>
        </p:spPr>
        <p:txBody>
          <a:bodyPr anchor="ctr"/>
          <a:lstStyle/>
          <a:p>
            <a:pPr marL="457200" lvl="1" indent="0">
              <a:buNone/>
            </a:pPr>
            <a:endParaRPr lang="en-US" dirty="0" smtClean="0"/>
          </a:p>
          <a:p>
            <a:pPr marL="914400" lvl="2" indent="0" algn="ctr">
              <a:buNone/>
            </a:pPr>
            <a:r>
              <a:rPr lang="en-US" sz="3600" b="1" dirty="0" smtClean="0"/>
              <a:t>4. Do </a:t>
            </a:r>
            <a:r>
              <a:rPr lang="en-US" sz="3600" b="1" dirty="0"/>
              <a:t>We Use the Term ESH or EHS?</a:t>
            </a:r>
          </a:p>
          <a:p>
            <a:pPr marL="914400" lvl="2" indent="0" algn="ctr">
              <a:buNone/>
            </a:pPr>
            <a:endParaRPr lang="en-US" dirty="0" smtClean="0"/>
          </a:p>
          <a:p>
            <a:pPr marL="914400" lvl="2" indent="0">
              <a:buNone/>
            </a:pPr>
            <a:r>
              <a:rPr lang="en-US" sz="3200" dirty="0" smtClean="0"/>
              <a:t>No strong feedback on either term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94AE4-F01B-466A-B6D9-CBB21216D2B9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8620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372533"/>
            <a:ext cx="7886700" cy="5804430"/>
          </a:xfrm>
        </p:spPr>
        <p:txBody>
          <a:bodyPr anchor="ctr"/>
          <a:lstStyle/>
          <a:p>
            <a:pPr marL="457200" lvl="1" indent="0">
              <a:buNone/>
            </a:pPr>
            <a:endParaRPr lang="en-US" dirty="0" smtClean="0"/>
          </a:p>
          <a:p>
            <a:pPr marL="914400" lvl="2" indent="0" algn="ctr">
              <a:buNone/>
            </a:pPr>
            <a:r>
              <a:rPr lang="en-US" sz="3600" b="1" dirty="0" smtClean="0"/>
              <a:t>5. ‘Special </a:t>
            </a:r>
            <a:r>
              <a:rPr lang="en-US" sz="3600" b="1" dirty="0"/>
              <a:t>Handling’ Needs Better Definition/Explanation in the MRL Deskbook and User Guide</a:t>
            </a:r>
          </a:p>
          <a:p>
            <a:pPr marL="914400" lvl="2" indent="0" algn="ctr">
              <a:buNone/>
            </a:pPr>
            <a:endParaRPr lang="en-US" dirty="0" smtClean="0"/>
          </a:p>
          <a:p>
            <a:pPr marL="914400" lvl="2" indent="0">
              <a:buNone/>
            </a:pPr>
            <a:r>
              <a:rPr lang="en-US" sz="3200" dirty="0"/>
              <a:t>Overwhelmingly, the answer is YES!!!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94AE4-F01B-466A-B6D9-CBB21216D2B9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3256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508000"/>
            <a:ext cx="7886700" cy="5668963"/>
          </a:xfrm>
        </p:spPr>
        <p:txBody>
          <a:bodyPr anchor="ctr">
            <a:normAutofit/>
          </a:bodyPr>
          <a:lstStyle/>
          <a:p>
            <a:pPr marL="457200" lvl="1" indent="0" algn="ctr">
              <a:buNone/>
            </a:pPr>
            <a:r>
              <a:rPr lang="en-US" sz="4000" b="1" dirty="0" smtClean="0"/>
              <a:t>Proposed Actions for ESH</a:t>
            </a:r>
          </a:p>
          <a:p>
            <a:pPr marL="457200" lvl="1" indent="0" algn="ctr">
              <a:buNone/>
            </a:pPr>
            <a:r>
              <a:rPr lang="en-US" sz="4000" b="1" dirty="0" smtClean="0"/>
              <a:t>(5 Items)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875820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1" y="372533"/>
            <a:ext cx="8677834" cy="5804430"/>
          </a:xfrm>
        </p:spPr>
        <p:txBody>
          <a:bodyPr anchor="ctr">
            <a:normAutofit fontScale="92500"/>
          </a:bodyPr>
          <a:lstStyle/>
          <a:p>
            <a:pPr marL="457200" lvl="1" indent="0">
              <a:buNone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3500" dirty="0" smtClean="0"/>
              <a:t>Update Criteria as Identified </a:t>
            </a:r>
            <a:r>
              <a:rPr lang="en-US" sz="3500" dirty="0"/>
              <a:t>on the File ‘</a:t>
            </a:r>
            <a:r>
              <a:rPr lang="en-US" sz="3500" dirty="0" smtClean="0"/>
              <a:t>MRL_Matrix_with_ESH_Updates_for_workshop.xlsx’ for Threads ‘D’ and ‘H’; Sub-Threads ‘D.4 – Special Handling’ and ‘H.2 </a:t>
            </a:r>
            <a:r>
              <a:rPr lang="en-US" sz="3500" dirty="0"/>
              <a:t>–</a:t>
            </a:r>
            <a:r>
              <a:rPr lang="en-US" sz="3500" dirty="0" smtClean="0"/>
              <a:t> Facilities’ </a:t>
            </a:r>
          </a:p>
          <a:p>
            <a:pPr lvl="1"/>
            <a:r>
              <a:rPr lang="en-US" sz="3000" u="sng" dirty="0"/>
              <a:t>This Action to be </a:t>
            </a:r>
            <a:r>
              <a:rPr lang="en-US" sz="3000" u="sng" dirty="0" smtClean="0"/>
              <a:t>Agreed/Completed </a:t>
            </a:r>
            <a:r>
              <a:rPr lang="en-US" sz="3000" u="sng" dirty="0"/>
              <a:t>at this </a:t>
            </a:r>
            <a:r>
              <a:rPr lang="en-US" sz="3000" u="sng" dirty="0" smtClean="0"/>
              <a:t>Workshop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500" dirty="0" smtClean="0"/>
              <a:t>Update ‘MRL Users Guide’ to Reflect Changes to Criteria and Incorporate the ‘Industry Comments/Recommendations’ included in the above File</a:t>
            </a:r>
          </a:p>
          <a:p>
            <a:pPr lvl="1"/>
            <a:r>
              <a:rPr lang="en-US" sz="3000" u="sng" dirty="0" smtClean="0"/>
              <a:t>This Action to be </a:t>
            </a:r>
            <a:r>
              <a:rPr lang="en-US" sz="3000" u="sng" dirty="0"/>
              <a:t>Agreed/</a:t>
            </a:r>
            <a:r>
              <a:rPr lang="en-US" sz="3000" u="sng" dirty="0" smtClean="0"/>
              <a:t>Completed at this Workshop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94AE4-F01B-466A-B6D9-CBB21216D2B9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2862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1" y="372533"/>
            <a:ext cx="8606117" cy="5983818"/>
          </a:xfrm>
        </p:spPr>
        <p:txBody>
          <a:bodyPr anchor="ctr">
            <a:normAutofit fontScale="85000" lnSpcReduction="10000"/>
          </a:bodyPr>
          <a:lstStyle/>
          <a:p>
            <a:pPr marL="457200" lvl="1" indent="0">
              <a:buNone/>
            </a:pPr>
            <a:endParaRPr lang="en-US" dirty="0" smtClean="0"/>
          </a:p>
          <a:p>
            <a:pPr marL="742950" indent="-742950">
              <a:buFont typeface="+mj-lt"/>
              <a:buAutoNum type="arabicPeriod" startAt="3"/>
            </a:pPr>
            <a:r>
              <a:rPr lang="en-US" sz="3800" dirty="0" smtClean="0"/>
              <a:t>Incorporate New Wording in the MRL Deskbook to Address Situations Where Industry May Look at Some Areas of Manufacturing/Quality Differently Than DoD</a:t>
            </a:r>
          </a:p>
          <a:p>
            <a:pPr lvl="1"/>
            <a:r>
              <a:rPr lang="en-US" sz="3300" u="sng" dirty="0"/>
              <a:t>This Action to be </a:t>
            </a:r>
            <a:r>
              <a:rPr lang="en-US" sz="3300" u="sng" dirty="0" smtClean="0"/>
              <a:t>Started (Hopefully, </a:t>
            </a:r>
            <a:r>
              <a:rPr lang="en-US" sz="3300" u="sng" dirty="0"/>
              <a:t>Agreed/</a:t>
            </a:r>
            <a:r>
              <a:rPr lang="en-US" sz="3300" u="sng" dirty="0" smtClean="0"/>
              <a:t>Completed) </a:t>
            </a:r>
            <a:r>
              <a:rPr lang="en-US" sz="3300" u="sng" dirty="0"/>
              <a:t>at this </a:t>
            </a:r>
            <a:r>
              <a:rPr lang="en-US" sz="3300" u="sng" dirty="0" smtClean="0"/>
              <a:t>Workshop</a:t>
            </a:r>
          </a:p>
          <a:p>
            <a:pPr marL="742950" indent="-742950">
              <a:buFont typeface="+mj-lt"/>
              <a:buAutoNum type="arabicPeriod" startAt="4"/>
            </a:pPr>
            <a:r>
              <a:rPr lang="en-US" sz="3800" dirty="0" smtClean="0"/>
              <a:t>Select </a:t>
            </a:r>
            <a:r>
              <a:rPr lang="en-US" sz="3800" dirty="0"/>
              <a:t>the Term ESH or </a:t>
            </a:r>
            <a:r>
              <a:rPr lang="en-US" sz="3800" dirty="0" smtClean="0"/>
              <a:t>EHS</a:t>
            </a:r>
          </a:p>
          <a:p>
            <a:pPr lvl="1"/>
            <a:r>
              <a:rPr lang="en-US" sz="3300" u="sng" dirty="0"/>
              <a:t>This Action to be Agreed/Completed at this </a:t>
            </a:r>
            <a:r>
              <a:rPr lang="en-US" sz="3300" u="sng" dirty="0" smtClean="0"/>
              <a:t>Workshop</a:t>
            </a:r>
          </a:p>
          <a:p>
            <a:pPr marL="742950" indent="-742950">
              <a:buFont typeface="+mj-lt"/>
              <a:buAutoNum type="arabicPeriod" startAt="4"/>
            </a:pPr>
            <a:r>
              <a:rPr lang="en-US" sz="3800" dirty="0" smtClean="0"/>
              <a:t>Define/Explain ‘Special </a:t>
            </a:r>
            <a:r>
              <a:rPr lang="en-US" sz="3800" dirty="0"/>
              <a:t>Handling’ </a:t>
            </a:r>
            <a:r>
              <a:rPr lang="en-US" sz="3800" dirty="0" smtClean="0"/>
              <a:t>With </a:t>
            </a:r>
            <a:r>
              <a:rPr lang="en-US" sz="3800" dirty="0"/>
              <a:t>Better </a:t>
            </a:r>
            <a:r>
              <a:rPr lang="en-US" sz="3800" dirty="0" smtClean="0"/>
              <a:t>Wording in </a:t>
            </a:r>
            <a:r>
              <a:rPr lang="en-US" sz="3800" dirty="0"/>
              <a:t>the MRL Deskbook and User </a:t>
            </a:r>
            <a:r>
              <a:rPr lang="en-US" sz="3800" dirty="0" smtClean="0"/>
              <a:t>Guide</a:t>
            </a:r>
          </a:p>
          <a:p>
            <a:pPr lvl="1"/>
            <a:r>
              <a:rPr lang="en-US" sz="3300" u="sng" dirty="0"/>
              <a:t>This Action to be Started (Hopefully, Agreed/</a:t>
            </a:r>
            <a:r>
              <a:rPr lang="en-US" sz="3300" u="sng" dirty="0" smtClean="0"/>
              <a:t>Completed</a:t>
            </a:r>
            <a:r>
              <a:rPr lang="en-US" sz="3300" u="sng" dirty="0"/>
              <a:t>) at this </a:t>
            </a:r>
            <a:r>
              <a:rPr lang="en-US" sz="3300" u="sng" dirty="0" smtClean="0"/>
              <a:t>Workshop</a:t>
            </a:r>
            <a:endParaRPr lang="en-US" sz="3300" u="sn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94AE4-F01B-466A-B6D9-CBB21216D2B9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7648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58938"/>
            <a:ext cx="7886700" cy="692710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>
                <a:latin typeface="+mn-lt"/>
              </a:rPr>
              <a:t>Overview</a:t>
            </a:r>
            <a:endParaRPr lang="en-US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11624"/>
            <a:ext cx="8229600" cy="5423647"/>
          </a:xfrm>
        </p:spPr>
        <p:txBody>
          <a:bodyPr anchor="ctr">
            <a:noAutofit/>
          </a:bodyPr>
          <a:lstStyle/>
          <a:p>
            <a:r>
              <a:rPr lang="en-US" sz="3200" dirty="0" smtClean="0"/>
              <a:t>Workshop Presentation/Discussion</a:t>
            </a:r>
            <a:endParaRPr lang="en-US" sz="3200" dirty="0" smtClean="0"/>
          </a:p>
          <a:p>
            <a:pPr lvl="1"/>
            <a:r>
              <a:rPr lang="en-US" sz="2800" dirty="0" smtClean="0"/>
              <a:t>Results of 2016 “Green’ Team Workshop Activity</a:t>
            </a:r>
            <a:endParaRPr lang="en-US" sz="2800" dirty="0" smtClean="0"/>
          </a:p>
          <a:p>
            <a:pPr lvl="1"/>
            <a:r>
              <a:rPr lang="en-US" sz="2800" dirty="0" smtClean="0"/>
              <a:t>ESH </a:t>
            </a:r>
            <a:r>
              <a:rPr lang="en-US" sz="2800" dirty="0" smtClean="0"/>
              <a:t>Committee </a:t>
            </a:r>
            <a:r>
              <a:rPr lang="en-US" sz="2800" dirty="0" smtClean="0"/>
              <a:t>Membership</a:t>
            </a:r>
            <a:endParaRPr lang="en-US" sz="2800" dirty="0" smtClean="0"/>
          </a:p>
          <a:p>
            <a:pPr lvl="1"/>
            <a:r>
              <a:rPr lang="en-US" sz="2800" dirty="0" smtClean="0"/>
              <a:t>Items of Discussion/Contention</a:t>
            </a:r>
          </a:p>
          <a:p>
            <a:pPr marL="1428750" lvl="2" indent="-514350">
              <a:buFont typeface="+mj-lt"/>
              <a:buAutoNum type="arabicPeriod"/>
            </a:pPr>
            <a:r>
              <a:rPr lang="en-US" sz="2800" dirty="0" smtClean="0"/>
              <a:t>Do We </a:t>
            </a:r>
            <a:r>
              <a:rPr lang="en-US" sz="2800" dirty="0"/>
              <a:t>N</a:t>
            </a:r>
            <a:r>
              <a:rPr lang="en-US" sz="2800" dirty="0" smtClean="0"/>
              <a:t>eed to Add New Criteria?</a:t>
            </a:r>
          </a:p>
          <a:p>
            <a:pPr marL="1428750" lvl="2" indent="-514350">
              <a:buFont typeface="+mj-lt"/>
              <a:buAutoNum type="arabicPeriod"/>
            </a:pPr>
            <a:r>
              <a:rPr lang="en-US" sz="2800" dirty="0" smtClean="0"/>
              <a:t>New ‘Thread’ or Incorporate in ‘Existing Thread’?</a:t>
            </a:r>
          </a:p>
          <a:p>
            <a:pPr marL="1428750" lvl="2" indent="-514350">
              <a:buFont typeface="+mj-lt"/>
              <a:buAutoNum type="arabicPeriod"/>
            </a:pPr>
            <a:r>
              <a:rPr lang="en-US" sz="2800" dirty="0" smtClean="0"/>
              <a:t>How to Codify These Changes?</a:t>
            </a:r>
          </a:p>
          <a:p>
            <a:pPr marL="1428750" lvl="2" indent="-514350">
              <a:buFont typeface="+mj-lt"/>
              <a:buAutoNum type="arabicPeriod"/>
            </a:pPr>
            <a:r>
              <a:rPr lang="en-US" sz="2800" dirty="0" smtClean="0"/>
              <a:t>Do We Use the Term ESH or EHS?</a:t>
            </a:r>
          </a:p>
          <a:p>
            <a:pPr marL="1428750" lvl="2" indent="-514350">
              <a:buFont typeface="+mj-lt"/>
              <a:buAutoNum type="arabicPeriod"/>
            </a:pPr>
            <a:r>
              <a:rPr lang="en-US" sz="2800" dirty="0" smtClean="0"/>
              <a:t>‘Special Handling’ Needs Better Definition/Explanation in the MRL Deskbook and User Guide</a:t>
            </a:r>
            <a:endParaRPr lang="en-US" sz="2400" dirty="0" smtClean="0"/>
          </a:p>
          <a:p>
            <a:pPr lvl="1"/>
            <a:r>
              <a:rPr lang="en-US" sz="2800" dirty="0" smtClean="0"/>
              <a:t>Proposed Actions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35056689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508000"/>
            <a:ext cx="7886700" cy="5668963"/>
          </a:xfrm>
        </p:spPr>
        <p:txBody>
          <a:bodyPr anchor="ctr">
            <a:normAutofit/>
          </a:bodyPr>
          <a:lstStyle/>
          <a:p>
            <a:pPr marL="457200" lvl="1" indent="0" algn="ctr">
              <a:buNone/>
            </a:pPr>
            <a:r>
              <a:rPr lang="en-US" sz="4000" b="1" dirty="0"/>
              <a:t>Results of 2016 “Green’ Team </a:t>
            </a:r>
            <a:endParaRPr lang="en-US" sz="4000" b="1" dirty="0" smtClean="0"/>
          </a:p>
          <a:p>
            <a:pPr marL="457200" lvl="1" indent="0" algn="ctr">
              <a:buNone/>
            </a:pPr>
            <a:r>
              <a:rPr lang="en-US" sz="4000" b="1" dirty="0" smtClean="0"/>
              <a:t>ESH Workshop </a:t>
            </a:r>
            <a:r>
              <a:rPr lang="en-US" sz="4000" b="1" dirty="0"/>
              <a:t>Activity</a:t>
            </a:r>
          </a:p>
        </p:txBody>
      </p:sp>
    </p:spTree>
    <p:extLst>
      <p:ext uri="{BB962C8B-B14F-4D97-AF65-F5344CB8AC3E}">
        <p14:creationId xmlns:p14="http://schemas.microsoft.com/office/powerpoint/2010/main" val="32840055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825" y="185831"/>
            <a:ext cx="8196349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latin typeface="+mn-lt"/>
              </a:rPr>
              <a:t>Feedback on Proposed Matrix </a:t>
            </a:r>
            <a:r>
              <a:rPr lang="en-US" b="1" dirty="0" smtClean="0">
                <a:latin typeface="+mn-lt"/>
              </a:rPr>
              <a:t>Change</a:t>
            </a:r>
            <a:br>
              <a:rPr lang="en-US" b="1" dirty="0" smtClean="0">
                <a:latin typeface="+mn-lt"/>
              </a:rPr>
            </a:br>
            <a:r>
              <a:rPr lang="en-US" b="1" dirty="0" smtClean="0">
                <a:latin typeface="+mn-lt"/>
              </a:rPr>
              <a:t>(From 2016 MRL Workshop)</a:t>
            </a:r>
            <a:r>
              <a:rPr lang="en-US" b="1" dirty="0">
                <a:latin typeface="+mn-lt"/>
              </a:rPr>
              <a:t/>
            </a:r>
            <a:br>
              <a:rPr lang="en-US" b="1" dirty="0">
                <a:latin typeface="+mn-lt"/>
              </a:rPr>
            </a:br>
            <a:r>
              <a:rPr lang="en-US" sz="3100" b="1" dirty="0">
                <a:latin typeface="+mn-lt"/>
              </a:rPr>
              <a:t>Environmental, Safety, and </a:t>
            </a:r>
            <a:r>
              <a:rPr lang="en-US" sz="3100" b="1" dirty="0" smtClean="0">
                <a:latin typeface="+mn-lt"/>
              </a:rPr>
              <a:t>Health</a:t>
            </a:r>
            <a:endParaRPr lang="en-US" sz="31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012" y="1511394"/>
            <a:ext cx="8633012" cy="5068700"/>
          </a:xfrm>
        </p:spPr>
        <p:txBody>
          <a:bodyPr>
            <a:normAutofit lnSpcReduction="10000"/>
          </a:bodyPr>
          <a:lstStyle/>
          <a:p>
            <a:pPr marL="457200" lvl="1" indent="0">
              <a:buNone/>
            </a:pPr>
            <a:endParaRPr lang="en-US" dirty="0" smtClean="0"/>
          </a:p>
          <a:p>
            <a:pPr lvl="1"/>
            <a:r>
              <a:rPr lang="en-US" sz="2800" dirty="0" smtClean="0"/>
              <a:t>‘Green’ Team </a:t>
            </a:r>
            <a:r>
              <a:rPr lang="en-US" sz="2800" dirty="0" smtClean="0"/>
              <a:t>Assessment of proposed additional criteria</a:t>
            </a:r>
          </a:p>
          <a:p>
            <a:pPr lvl="2"/>
            <a:r>
              <a:rPr lang="en-US" sz="2400" dirty="0" smtClean="0"/>
              <a:t>Value added: potentially</a:t>
            </a:r>
          </a:p>
          <a:p>
            <a:pPr lvl="2"/>
            <a:r>
              <a:rPr lang="en-US" sz="2400" dirty="0" smtClean="0"/>
              <a:t>Recommendations: </a:t>
            </a:r>
          </a:p>
          <a:p>
            <a:pPr lvl="3"/>
            <a:r>
              <a:rPr lang="en-US" sz="2000" dirty="0" smtClean="0"/>
              <a:t>Investigate as an additional thread, not incorporated in existing threads</a:t>
            </a:r>
          </a:p>
          <a:p>
            <a:pPr lvl="2"/>
            <a:r>
              <a:rPr lang="en-US" sz="2400" dirty="0" smtClean="0"/>
              <a:t>General Comments/ Observations</a:t>
            </a:r>
          </a:p>
          <a:p>
            <a:pPr lvl="3"/>
            <a:r>
              <a:rPr lang="en-US" sz="2000" dirty="0"/>
              <a:t>Criteria need to be at a high level (addressing </a:t>
            </a:r>
            <a:r>
              <a:rPr lang="en-US" sz="2000" dirty="0" err="1"/>
              <a:t>mfg</a:t>
            </a:r>
            <a:r>
              <a:rPr lang="en-US" sz="2000" dirty="0"/>
              <a:t> issues and concerns)</a:t>
            </a:r>
          </a:p>
          <a:p>
            <a:pPr lvl="3"/>
            <a:r>
              <a:rPr lang="en-US" sz="2000" dirty="0"/>
              <a:t>Criteria should be able to observe this on the </a:t>
            </a:r>
            <a:r>
              <a:rPr lang="en-US" sz="2000" dirty="0" smtClean="0"/>
              <a:t>floor</a:t>
            </a:r>
          </a:p>
          <a:p>
            <a:pPr lvl="3"/>
            <a:r>
              <a:rPr lang="en-US" sz="2000" dirty="0" smtClean="0"/>
              <a:t>Needed (early and often) (industry)</a:t>
            </a:r>
          </a:p>
          <a:p>
            <a:pPr lvl="3"/>
            <a:r>
              <a:rPr lang="en-US" sz="2000" dirty="0" smtClean="0"/>
              <a:t>May be out of scope (</a:t>
            </a:r>
            <a:r>
              <a:rPr lang="en-US" sz="2000" dirty="0" err="1" smtClean="0"/>
              <a:t>govt</a:t>
            </a:r>
            <a:r>
              <a:rPr lang="en-US" sz="2000" dirty="0" smtClean="0"/>
              <a:t>) and scope creep (industry)</a:t>
            </a:r>
            <a:endParaRPr lang="en-US" sz="2000" dirty="0"/>
          </a:p>
          <a:p>
            <a:pPr lvl="2"/>
            <a:r>
              <a:rPr lang="en-US" sz="2400" dirty="0" smtClean="0"/>
              <a:t>Recommended Actions</a:t>
            </a:r>
          </a:p>
          <a:p>
            <a:pPr lvl="3"/>
            <a:r>
              <a:rPr lang="en-US" sz="2000" dirty="0" smtClean="0"/>
              <a:t>Needs a lot more work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85631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12727"/>
            <a:ext cx="7886700" cy="728568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>
                <a:latin typeface="+mn-lt"/>
              </a:rPr>
              <a:t>‘Green’ Team </a:t>
            </a:r>
            <a:r>
              <a:rPr lang="en-US" sz="3600" b="1" dirty="0" smtClean="0">
                <a:latin typeface="+mn-lt"/>
              </a:rPr>
              <a:t>Members (2016)</a:t>
            </a:r>
            <a:endParaRPr lang="en-US" sz="36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941295"/>
            <a:ext cx="7886700" cy="5576046"/>
          </a:xfrm>
        </p:spPr>
        <p:txBody>
          <a:bodyPr anchor="ctr">
            <a:noAutofit/>
          </a:bodyPr>
          <a:lstStyle/>
          <a:p>
            <a:r>
              <a:rPr lang="en-US" sz="2000" dirty="0" smtClean="0"/>
              <a:t>-Tom </a:t>
            </a:r>
            <a:r>
              <a:rPr lang="en-US" sz="2000" dirty="0" err="1" smtClean="0"/>
              <a:t>Lastoskie</a:t>
            </a:r>
            <a:r>
              <a:rPr lang="en-US" sz="2000" dirty="0" smtClean="0"/>
              <a:t> – AFIT (OPR)</a:t>
            </a:r>
          </a:p>
          <a:p>
            <a:r>
              <a:rPr lang="en-US" sz="2000" dirty="0" smtClean="0"/>
              <a:t>-Jack </a:t>
            </a:r>
            <a:r>
              <a:rPr lang="en-US" sz="2000" dirty="0" err="1" smtClean="0"/>
              <a:t>Galuardi</a:t>
            </a:r>
            <a:r>
              <a:rPr lang="en-US" sz="2000" dirty="0" smtClean="0"/>
              <a:t> – APT </a:t>
            </a:r>
          </a:p>
          <a:p>
            <a:r>
              <a:rPr lang="en-US" sz="2000" dirty="0" smtClean="0"/>
              <a:t>-Harry Diaz – DCMA </a:t>
            </a:r>
          </a:p>
          <a:p>
            <a:r>
              <a:rPr lang="en-US" sz="2000" dirty="0" smtClean="0"/>
              <a:t>-Michael </a:t>
            </a:r>
            <a:r>
              <a:rPr lang="en-US" sz="2000" dirty="0" err="1" smtClean="0"/>
              <a:t>Ganowsky</a:t>
            </a:r>
            <a:r>
              <a:rPr lang="en-US" sz="2000" dirty="0" smtClean="0"/>
              <a:t> – Boeing</a:t>
            </a:r>
          </a:p>
          <a:p>
            <a:r>
              <a:rPr lang="en-US" sz="2000" dirty="0" smtClean="0"/>
              <a:t>-Jason Schmidt – Boeing</a:t>
            </a:r>
          </a:p>
          <a:p>
            <a:r>
              <a:rPr lang="en-US" sz="2000" dirty="0" smtClean="0"/>
              <a:t>-Greg Krieger – BAE</a:t>
            </a:r>
          </a:p>
          <a:p>
            <a:r>
              <a:rPr lang="en-US" sz="2000" dirty="0" smtClean="0"/>
              <a:t>Rob Arthur – DAU</a:t>
            </a:r>
          </a:p>
          <a:p>
            <a:r>
              <a:rPr lang="en-US" sz="2000" dirty="0" smtClean="0"/>
              <a:t>Scott Pearl – AFRL</a:t>
            </a:r>
          </a:p>
          <a:p>
            <a:r>
              <a:rPr lang="en-US" sz="2000" dirty="0" smtClean="0"/>
              <a:t>Josh Rosen – Northrop</a:t>
            </a:r>
          </a:p>
          <a:p>
            <a:r>
              <a:rPr lang="en-US" sz="2000" dirty="0" smtClean="0"/>
              <a:t>-Eric Whitman – Draper</a:t>
            </a:r>
          </a:p>
          <a:p>
            <a:r>
              <a:rPr lang="en-US" sz="2000" dirty="0" smtClean="0"/>
              <a:t>Jordan Masters – ARDEC</a:t>
            </a:r>
          </a:p>
          <a:p>
            <a:r>
              <a:rPr lang="en-US" sz="2000" dirty="0" smtClean="0"/>
              <a:t>Gary Stanley – OSD </a:t>
            </a:r>
            <a:r>
              <a:rPr lang="en-US" sz="2000" dirty="0" smtClean="0"/>
              <a:t>Ctr</a:t>
            </a:r>
            <a:endParaRPr lang="en-US" sz="2000" dirty="0" smtClean="0"/>
          </a:p>
          <a:p>
            <a:r>
              <a:rPr lang="en-US" sz="2000" dirty="0" smtClean="0"/>
              <a:t>-Steve Anderson – </a:t>
            </a:r>
            <a:r>
              <a:rPr lang="en-US" sz="2000" dirty="0" smtClean="0"/>
              <a:t>NAVAIR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5007353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78860"/>
            <a:ext cx="7886700" cy="852082"/>
          </a:xfrm>
        </p:spPr>
        <p:txBody>
          <a:bodyPr/>
          <a:lstStyle/>
          <a:p>
            <a:pPr algn="ctr"/>
            <a:r>
              <a:rPr lang="en-US" b="1" dirty="0" smtClean="0">
                <a:latin typeface="+mn-lt"/>
              </a:rPr>
              <a:t>ESH Committee Members</a:t>
            </a:r>
            <a:endParaRPr lang="en-US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41259"/>
          </a:xfrm>
        </p:spPr>
        <p:txBody>
          <a:bodyPr anchor="ctr">
            <a:normAutofit/>
          </a:bodyPr>
          <a:lstStyle/>
          <a:p>
            <a:r>
              <a:rPr lang="en-US" sz="2800" dirty="0" smtClean="0"/>
              <a:t>Tom Lastoskie – Chair</a:t>
            </a:r>
          </a:p>
          <a:p>
            <a:r>
              <a:rPr lang="en-US" sz="2800" dirty="0" smtClean="0"/>
              <a:t>Jack Galuardi – Vice Chair</a:t>
            </a:r>
          </a:p>
          <a:p>
            <a:r>
              <a:rPr lang="en-US" sz="2800" dirty="0" smtClean="0"/>
              <a:t>Michael Ganowsky – Member, Boeing</a:t>
            </a:r>
          </a:p>
          <a:p>
            <a:r>
              <a:rPr lang="en-US" sz="2800" dirty="0" smtClean="0"/>
              <a:t>Jason Schmidt – Member, Boeing</a:t>
            </a:r>
          </a:p>
          <a:p>
            <a:r>
              <a:rPr lang="en-US" sz="2800" dirty="0" smtClean="0"/>
              <a:t>Greg Krieger – Member, BAE</a:t>
            </a:r>
          </a:p>
          <a:p>
            <a:r>
              <a:rPr lang="en-US" sz="2800" dirty="0" smtClean="0"/>
              <a:t>Eric Whitman – Member, Draper</a:t>
            </a:r>
          </a:p>
          <a:p>
            <a:r>
              <a:rPr lang="en-US" sz="2800" dirty="0" smtClean="0"/>
              <a:t>Harry Diaz-Agosto – Member, DCMA</a:t>
            </a:r>
          </a:p>
          <a:p>
            <a:r>
              <a:rPr lang="en-US" sz="2800" dirty="0" smtClean="0"/>
              <a:t>Steve Anderson – Member, Navy (NAVAIR)</a:t>
            </a:r>
          </a:p>
          <a:p>
            <a:r>
              <a:rPr lang="en-US" sz="2800" dirty="0" smtClean="0"/>
              <a:t>David Karr </a:t>
            </a:r>
            <a:r>
              <a:rPr lang="en-US" sz="2800" dirty="0" smtClean="0"/>
              <a:t>– Member, USAF (LCMC)</a:t>
            </a:r>
          </a:p>
          <a:p>
            <a:pPr marL="0" indent="0" algn="ctr">
              <a:buNone/>
            </a:pPr>
            <a:r>
              <a:rPr lang="en-US" sz="2800" u="sng" dirty="0" smtClean="0"/>
              <a:t>All members verified their membership</a:t>
            </a:r>
          </a:p>
        </p:txBody>
      </p:sp>
    </p:spTree>
    <p:extLst>
      <p:ext uri="{BB962C8B-B14F-4D97-AF65-F5344CB8AC3E}">
        <p14:creationId xmlns:p14="http://schemas.microsoft.com/office/powerpoint/2010/main" val="25777803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508000"/>
            <a:ext cx="7886700" cy="5668963"/>
          </a:xfrm>
        </p:spPr>
        <p:txBody>
          <a:bodyPr anchor="ctr">
            <a:normAutofit/>
          </a:bodyPr>
          <a:lstStyle/>
          <a:p>
            <a:pPr marL="457200" lvl="1" indent="0" algn="ctr">
              <a:buNone/>
            </a:pPr>
            <a:r>
              <a:rPr lang="en-US" sz="4000" b="1" dirty="0"/>
              <a:t>Items of Discussion/Contention</a:t>
            </a:r>
          </a:p>
        </p:txBody>
      </p:sp>
    </p:spTree>
    <p:extLst>
      <p:ext uri="{BB962C8B-B14F-4D97-AF65-F5344CB8AC3E}">
        <p14:creationId xmlns:p14="http://schemas.microsoft.com/office/powerpoint/2010/main" val="39791254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9625" y="372533"/>
            <a:ext cx="8498540" cy="5804430"/>
          </a:xfrm>
        </p:spPr>
        <p:txBody>
          <a:bodyPr anchor="ctr"/>
          <a:lstStyle/>
          <a:p>
            <a:pPr marL="457200" lvl="1" indent="0">
              <a:buNone/>
            </a:pPr>
            <a:endParaRPr lang="en-US" dirty="0" smtClean="0"/>
          </a:p>
          <a:p>
            <a:pPr marL="1657350" lvl="2" indent="-742950" algn="ctr">
              <a:buAutoNum type="arabicPeriod"/>
            </a:pPr>
            <a:r>
              <a:rPr lang="en-US" sz="3600" b="1" dirty="0" smtClean="0"/>
              <a:t>Do </a:t>
            </a:r>
            <a:r>
              <a:rPr lang="en-US" sz="3600" b="1" dirty="0"/>
              <a:t>We Need </a:t>
            </a:r>
            <a:r>
              <a:rPr lang="en-US" sz="3600" b="1" dirty="0" smtClean="0"/>
              <a:t>to Add New </a:t>
            </a:r>
            <a:r>
              <a:rPr lang="en-US" sz="3600" b="1" dirty="0"/>
              <a:t>Criteria</a:t>
            </a:r>
            <a:r>
              <a:rPr lang="en-US" sz="3600" b="1" dirty="0" smtClean="0"/>
              <a:t>?</a:t>
            </a:r>
          </a:p>
          <a:p>
            <a:pPr marL="914400" lvl="2" indent="0" algn="ctr">
              <a:buNone/>
            </a:pPr>
            <a:endParaRPr lang="en-US" dirty="0" smtClean="0"/>
          </a:p>
          <a:p>
            <a:pPr marL="914400" lvl="2" indent="0">
              <a:buNone/>
            </a:pPr>
            <a:r>
              <a:rPr lang="en-US" sz="3200" dirty="0" smtClean="0"/>
              <a:t>Overwhelmingly, the answer is YES!!!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94AE4-F01B-466A-B6D9-CBB21216D2B9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48396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0659" y="372532"/>
            <a:ext cx="8498541" cy="6180667"/>
          </a:xfrm>
        </p:spPr>
        <p:txBody>
          <a:bodyPr anchor="ctr">
            <a:normAutofit fontScale="92500" lnSpcReduction="20000"/>
          </a:bodyPr>
          <a:lstStyle/>
          <a:p>
            <a:pPr marL="457200" lvl="1" indent="0">
              <a:buNone/>
            </a:pPr>
            <a:endParaRPr lang="en-US" dirty="0" smtClean="0"/>
          </a:p>
          <a:p>
            <a:pPr marL="914400" lvl="2" indent="0" algn="ctr">
              <a:buNone/>
            </a:pPr>
            <a:r>
              <a:rPr lang="en-US" sz="3900" b="1" dirty="0" smtClean="0"/>
              <a:t>2. New </a:t>
            </a:r>
            <a:r>
              <a:rPr lang="en-US" sz="3900" b="1" dirty="0"/>
              <a:t>‘Thread’ or Incorporate in </a:t>
            </a:r>
            <a:endParaRPr lang="en-US" sz="3900" b="1" dirty="0" smtClean="0"/>
          </a:p>
          <a:p>
            <a:pPr marL="914400" lvl="2" indent="0" algn="ctr">
              <a:buNone/>
            </a:pPr>
            <a:r>
              <a:rPr lang="en-US" sz="3900" b="1" dirty="0" smtClean="0"/>
              <a:t>‘</a:t>
            </a:r>
            <a:r>
              <a:rPr lang="en-US" sz="3900" b="1" dirty="0"/>
              <a:t>Existing Thread’?</a:t>
            </a:r>
          </a:p>
          <a:p>
            <a:pPr marL="914400" lvl="2" indent="0" algn="ctr">
              <a:buNone/>
            </a:pPr>
            <a:endParaRPr lang="en-US" sz="2200" dirty="0" smtClean="0"/>
          </a:p>
          <a:p>
            <a:pPr marL="914400" lvl="2" indent="0">
              <a:buNone/>
            </a:pPr>
            <a:r>
              <a:rPr lang="en-US" sz="3500" dirty="0" smtClean="0"/>
              <a:t>This item is the ‘Contentious’ area!</a:t>
            </a:r>
          </a:p>
          <a:p>
            <a:pPr marL="914400" lvl="2" indent="0">
              <a:buNone/>
            </a:pPr>
            <a:r>
              <a:rPr lang="en-US" sz="3500" dirty="0" smtClean="0"/>
              <a:t>A few points:</a:t>
            </a:r>
          </a:p>
          <a:p>
            <a:pPr marL="1428750" lvl="2" indent="-514350">
              <a:buFont typeface="+mj-lt"/>
              <a:buAutoNum type="arabicPeriod"/>
            </a:pPr>
            <a:r>
              <a:rPr lang="en-US" sz="3500" dirty="0" smtClean="0"/>
              <a:t>Predominately, DoD personnel want to keep the current Matrix setup of 9 Threads</a:t>
            </a:r>
          </a:p>
          <a:p>
            <a:pPr marL="1428750" lvl="2" indent="-514350">
              <a:buFont typeface="+mj-lt"/>
              <a:buAutoNum type="arabicPeriod"/>
            </a:pPr>
            <a:r>
              <a:rPr lang="en-US" sz="3500" dirty="0"/>
              <a:t>Predominately</a:t>
            </a:r>
            <a:r>
              <a:rPr lang="en-US" sz="3500" dirty="0" smtClean="0"/>
              <a:t>, Industry personnel would like to have a 10</a:t>
            </a:r>
            <a:r>
              <a:rPr lang="en-US" sz="3500" baseline="30000" dirty="0" smtClean="0"/>
              <a:t>th</a:t>
            </a:r>
            <a:r>
              <a:rPr lang="en-US" sz="3500" dirty="0" smtClean="0"/>
              <a:t> Thread for ESH</a:t>
            </a:r>
          </a:p>
          <a:p>
            <a:pPr marL="1428750" lvl="2" indent="-514350">
              <a:buFont typeface="+mj-lt"/>
              <a:buAutoNum type="arabicPeriod"/>
            </a:pPr>
            <a:r>
              <a:rPr lang="en-US" sz="3500" dirty="0" smtClean="0"/>
              <a:t>A Majority of personnel stated that ESH is NOT a </a:t>
            </a:r>
            <a:r>
              <a:rPr lang="en-US" sz="3500" u="sng" dirty="0" smtClean="0"/>
              <a:t>primary</a:t>
            </a:r>
            <a:r>
              <a:rPr lang="en-US" sz="3500" dirty="0" smtClean="0"/>
              <a:t> functional responsibility of Manufacturing/Quality </a:t>
            </a:r>
          </a:p>
          <a:p>
            <a:pPr marL="914400" lvl="2" indent="0">
              <a:buNone/>
            </a:pPr>
            <a:r>
              <a:rPr lang="en-US" sz="3500" b="1" u="sng" dirty="0" smtClean="0"/>
              <a:t>Compromise is necessary to move forward</a:t>
            </a:r>
          </a:p>
          <a:p>
            <a:pPr marL="914400" lvl="2" indent="0">
              <a:buNone/>
            </a:pP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94AE4-F01B-466A-B6D9-CBB21216D2B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2508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374</TotalTime>
  <Words>636</Words>
  <Application>Microsoft Office PowerPoint</Application>
  <PresentationFormat>On-screen Show (4:3)</PresentationFormat>
  <Paragraphs>107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Office Theme</vt:lpstr>
      <vt:lpstr>ESH Committee </vt:lpstr>
      <vt:lpstr>Overview</vt:lpstr>
      <vt:lpstr>PowerPoint Presentation</vt:lpstr>
      <vt:lpstr>Feedback on Proposed Matrix Change (From 2016 MRL Workshop) Environmental, Safety, and Health</vt:lpstr>
      <vt:lpstr>‘Green’ Team Members (2016)</vt:lpstr>
      <vt:lpstr>ESH Committee Members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Team Name (e.g. S&amp;T, Limited Prod., Sustainment, Industry)</dc:title>
  <dc:creator>gary stanley</dc:creator>
  <cp:lastModifiedBy>Lastoskie, Thomas  CTR USAF AETC AFIT/LSS</cp:lastModifiedBy>
  <cp:revision>34</cp:revision>
  <dcterms:created xsi:type="dcterms:W3CDTF">2015-08-06T14:30:24Z</dcterms:created>
  <dcterms:modified xsi:type="dcterms:W3CDTF">2017-09-11T16:26:51Z</dcterms:modified>
</cp:coreProperties>
</file>